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6" r:id="rId5"/>
    <p:sldId id="267" r:id="rId6"/>
    <p:sldId id="257" r:id="rId7"/>
    <p:sldId id="268" r:id="rId8"/>
    <p:sldId id="269" r:id="rId9"/>
    <p:sldId id="278" r:id="rId10"/>
    <p:sldId id="281" r:id="rId11"/>
    <p:sldId id="279" r:id="rId12"/>
    <p:sldId id="280" r:id="rId13"/>
    <p:sldId id="274" r:id="rId14"/>
    <p:sldId id="275" r:id="rId15"/>
    <p:sldId id="276"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latin typeface="IBM"/>
            </a:rPr>
            <a:t>Reduce analysis time</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custScaleX="124710">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887849"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231537" y="716887"/>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45683" y="2488200"/>
          <a:ext cx="3297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IBM"/>
            </a:rPr>
            <a:t>Reduce analysis time</a:t>
          </a:r>
        </a:p>
      </dsp:txBody>
      <dsp:txXfrm>
        <a:off x="45683" y="2488200"/>
        <a:ext cx="3297020" cy="720000"/>
      </dsp:txXfrm>
    </dsp:sp>
    <dsp:sp modelId="{0E81F59E-BE24-4A43-8B4D-78AE486DB35A}">
      <dsp:nvSpPr>
        <dsp:cNvPr id="0" name=""/>
        <dsp:cNvSpPr/>
      </dsp:nvSpPr>
      <dsp:spPr>
        <a:xfrm>
          <a:off x="4320891"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664579" y="716887"/>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805360"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sp:txBody>
      <dsp:txXfrm>
        <a:off x="3805360" y="2488200"/>
        <a:ext cx="2643750" cy="720000"/>
      </dsp:txXfrm>
    </dsp:sp>
    <dsp:sp modelId="{81253FDF-02A1-40D1-89CA-3EA7AF168FD7}">
      <dsp:nvSpPr>
        <dsp:cNvPr id="0" name=""/>
        <dsp:cNvSpPr/>
      </dsp:nvSpPr>
      <dsp:spPr>
        <a:xfrm>
          <a:off x="7427297"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770985" y="716887"/>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911766"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sp:txBody>
      <dsp:txXfrm>
        <a:off x="6911766" y="248820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JOB FLOW VISUALIZATION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Nitin Tewari</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845B8-15C5-7215-CF96-1DE0950E2DD9}"/>
              </a:ext>
            </a:extLst>
          </p:cNvPr>
          <p:cNvSpPr txBox="1"/>
          <p:nvPr/>
        </p:nvSpPr>
        <p:spPr>
          <a:xfrm>
            <a:off x="1434582" y="361175"/>
            <a:ext cx="4661418" cy="1723549"/>
          </a:xfrm>
          <a:prstGeom prst="rect">
            <a:avLst/>
          </a:prstGeom>
          <a:noFill/>
        </p:spPr>
        <p:txBody>
          <a:bodyPr wrap="square">
            <a:spAutoFit/>
          </a:bodyPr>
          <a:lstStyle/>
          <a:p>
            <a:r>
              <a:rPr lang="en-US" sz="4400">
                <a:latin typeface="IBM"/>
              </a:rPr>
              <a:t>Search  </a:t>
            </a:r>
          </a:p>
          <a:p>
            <a:endParaRPr lang="en-US" sz="4400">
              <a:latin typeface="IBM"/>
            </a:endParaRPr>
          </a:p>
          <a:p>
            <a:r>
              <a:rPr lang="en-US">
                <a:latin typeface="IBM"/>
              </a:rPr>
              <a:t>Search the required job in the complex diagram.</a:t>
            </a:r>
            <a:endParaRPr lang="en-IN" dirty="0">
              <a:latin typeface="IBM"/>
            </a:endParaRPr>
          </a:p>
        </p:txBody>
      </p:sp>
      <p:pic>
        <p:nvPicPr>
          <p:cNvPr id="5" name="Picture 4">
            <a:extLst>
              <a:ext uri="{FF2B5EF4-FFF2-40B4-BE49-F238E27FC236}">
                <a16:creationId xmlns:a16="http://schemas.microsoft.com/office/drawing/2014/main" id="{5336A5C9-A69F-FF3A-C591-523AB3127599}"/>
              </a:ext>
            </a:extLst>
          </p:cNvPr>
          <p:cNvPicPr>
            <a:picLocks noChangeAspect="1"/>
          </p:cNvPicPr>
          <p:nvPr/>
        </p:nvPicPr>
        <p:blipFill>
          <a:blip r:embed="rId2"/>
          <a:stretch>
            <a:fillRect/>
          </a:stretch>
        </p:blipFill>
        <p:spPr>
          <a:xfrm>
            <a:off x="6659774" y="246875"/>
            <a:ext cx="4516171" cy="5638800"/>
          </a:xfrm>
          <a:prstGeom prst="rect">
            <a:avLst/>
          </a:prstGeom>
        </p:spPr>
      </p:pic>
    </p:spTree>
    <p:extLst>
      <p:ext uri="{BB962C8B-B14F-4D97-AF65-F5344CB8AC3E}">
        <p14:creationId xmlns:p14="http://schemas.microsoft.com/office/powerpoint/2010/main" val="297633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845B8-15C5-7215-CF96-1DE0950E2DD9}"/>
              </a:ext>
            </a:extLst>
          </p:cNvPr>
          <p:cNvSpPr txBox="1"/>
          <p:nvPr/>
        </p:nvSpPr>
        <p:spPr>
          <a:xfrm>
            <a:off x="1434581" y="361175"/>
            <a:ext cx="6356479" cy="5447645"/>
          </a:xfrm>
          <a:prstGeom prst="rect">
            <a:avLst/>
          </a:prstGeom>
          <a:noFill/>
        </p:spPr>
        <p:txBody>
          <a:bodyPr wrap="square">
            <a:spAutoFit/>
          </a:bodyPr>
          <a:lstStyle/>
          <a:p>
            <a:r>
              <a:rPr lang="en-US" sz="4400" dirty="0">
                <a:latin typeface="IBM"/>
              </a:rPr>
              <a:t>Export Dependencies: As Image, JSON &amp; XML</a:t>
            </a:r>
          </a:p>
          <a:p>
            <a:endParaRPr lang="en-US" sz="4400" dirty="0">
              <a:latin typeface="IBM"/>
            </a:endParaRPr>
          </a:p>
          <a:p>
            <a:pPr marL="285750" indent="-285750">
              <a:buFont typeface="Wingdings" panose="05000000000000000000" pitchFamily="2" charset="2"/>
              <a:buChar char="ü"/>
            </a:pPr>
            <a:r>
              <a:rPr lang="en-US" dirty="0">
                <a:latin typeface="IBM"/>
              </a:rPr>
              <a:t>Get the screenshot of the required job with dependencies. </a:t>
            </a: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r>
              <a:rPr lang="en-US" dirty="0">
                <a:latin typeface="IBM"/>
              </a:rPr>
              <a:t>Export job dependencies as JSON file for exporting to</a:t>
            </a:r>
          </a:p>
          <a:p>
            <a:r>
              <a:rPr lang="en-US" dirty="0">
                <a:latin typeface="IBM"/>
              </a:rPr>
              <a:t>     other tools.</a:t>
            </a:r>
          </a:p>
          <a:p>
            <a:endParaRPr lang="en-US" dirty="0">
              <a:latin typeface="IBM"/>
            </a:endParaRPr>
          </a:p>
          <a:p>
            <a:pPr marL="285750" indent="-285750">
              <a:buFont typeface="Arial" panose="020B0604020202020204" pitchFamily="34" charset="0"/>
              <a:buChar char="•"/>
            </a:pPr>
            <a:endParaRPr lang="en-IN" dirty="0">
              <a:latin typeface="IBM"/>
            </a:endParaRPr>
          </a:p>
        </p:txBody>
      </p:sp>
      <p:sp>
        <p:nvSpPr>
          <p:cNvPr id="10" name="Explosion: 8 Points 9">
            <a:extLst>
              <a:ext uri="{FF2B5EF4-FFF2-40B4-BE49-F238E27FC236}">
                <a16:creationId xmlns:a16="http://schemas.microsoft.com/office/drawing/2014/main" id="{956D3F3E-77B1-EA01-6AC9-D56F67F8FB69}"/>
              </a:ext>
            </a:extLst>
          </p:cNvPr>
          <p:cNvSpPr/>
          <p:nvPr/>
        </p:nvSpPr>
        <p:spPr>
          <a:xfrm>
            <a:off x="2333821" y="2783026"/>
            <a:ext cx="3105150" cy="1291947"/>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latin typeface="IBM"/>
              </a:rPr>
              <a:t>Image with no background</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a:extLst>
              <a:ext uri="{FF2B5EF4-FFF2-40B4-BE49-F238E27FC236}">
                <a16:creationId xmlns:a16="http://schemas.microsoft.com/office/drawing/2014/main" id="{8E7307B0-7239-811D-B1F1-10168160F5E9}"/>
              </a:ext>
            </a:extLst>
          </p:cNvPr>
          <p:cNvPicPr>
            <a:picLocks noChangeAspect="1"/>
          </p:cNvPicPr>
          <p:nvPr/>
        </p:nvPicPr>
        <p:blipFill>
          <a:blip r:embed="rId2"/>
          <a:stretch>
            <a:fillRect/>
          </a:stretch>
        </p:blipFill>
        <p:spPr>
          <a:xfrm>
            <a:off x="7791060" y="251489"/>
            <a:ext cx="4301329" cy="685896"/>
          </a:xfrm>
          <a:prstGeom prst="rect">
            <a:avLst/>
          </a:prstGeom>
        </p:spPr>
      </p:pic>
      <p:pic>
        <p:nvPicPr>
          <p:cNvPr id="5" name="Picture 4" descr="A diagram of a algorithm&#10;&#10;Description automatically generated">
            <a:extLst>
              <a:ext uri="{FF2B5EF4-FFF2-40B4-BE49-F238E27FC236}">
                <a16:creationId xmlns:a16="http://schemas.microsoft.com/office/drawing/2014/main" id="{172FCACD-B35A-817D-2C8C-C06FF80BD524}"/>
              </a:ext>
            </a:extLst>
          </p:cNvPr>
          <p:cNvPicPr>
            <a:picLocks noChangeAspect="1"/>
          </p:cNvPicPr>
          <p:nvPr/>
        </p:nvPicPr>
        <p:blipFill>
          <a:blip r:embed="rId3"/>
          <a:stretch>
            <a:fillRect/>
          </a:stretch>
        </p:blipFill>
        <p:spPr>
          <a:xfrm>
            <a:off x="6419849" y="1500950"/>
            <a:ext cx="5407880" cy="2263064"/>
          </a:xfrm>
          <a:prstGeom prst="rect">
            <a:avLst/>
          </a:prstGeom>
        </p:spPr>
      </p:pic>
      <p:pic>
        <p:nvPicPr>
          <p:cNvPr id="8" name="Picture 7">
            <a:extLst>
              <a:ext uri="{FF2B5EF4-FFF2-40B4-BE49-F238E27FC236}">
                <a16:creationId xmlns:a16="http://schemas.microsoft.com/office/drawing/2014/main" id="{472327C9-3583-EEB0-94B9-47B464332C1B}"/>
              </a:ext>
            </a:extLst>
          </p:cNvPr>
          <p:cNvPicPr>
            <a:picLocks noChangeAspect="1"/>
          </p:cNvPicPr>
          <p:nvPr/>
        </p:nvPicPr>
        <p:blipFill>
          <a:blip r:embed="rId4"/>
          <a:stretch>
            <a:fillRect/>
          </a:stretch>
        </p:blipFill>
        <p:spPr>
          <a:xfrm>
            <a:off x="6781800" y="4139358"/>
            <a:ext cx="5219700" cy="2467153"/>
          </a:xfrm>
          <a:prstGeom prst="rect">
            <a:avLst/>
          </a:prstGeom>
        </p:spPr>
      </p:pic>
    </p:spTree>
    <p:extLst>
      <p:ext uri="{BB962C8B-B14F-4D97-AF65-F5344CB8AC3E}">
        <p14:creationId xmlns:p14="http://schemas.microsoft.com/office/powerpoint/2010/main" val="3256733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5641-66EC-7D6C-28A2-FED7AC91C171}"/>
              </a:ext>
            </a:extLst>
          </p:cNvPr>
          <p:cNvSpPr>
            <a:spLocks noGrp="1"/>
          </p:cNvSpPr>
          <p:nvPr>
            <p:ph type="title"/>
          </p:nvPr>
        </p:nvSpPr>
        <p:spPr/>
        <p:txBody>
          <a:bodyPr/>
          <a:lstStyle/>
          <a:p>
            <a:r>
              <a:rPr lang="en-US" dirty="0">
                <a:latin typeface="IBM"/>
              </a:rPr>
              <a:t>Conclusion and Key Takeaways</a:t>
            </a:r>
            <a:endParaRPr lang="en-IN" dirty="0">
              <a:latin typeface="IBM"/>
            </a:endParaRPr>
          </a:p>
        </p:txBody>
      </p:sp>
      <p:sp>
        <p:nvSpPr>
          <p:cNvPr id="3" name="Content Placeholder 2">
            <a:extLst>
              <a:ext uri="{FF2B5EF4-FFF2-40B4-BE49-F238E27FC236}">
                <a16:creationId xmlns:a16="http://schemas.microsoft.com/office/drawing/2014/main" id="{3D137984-4EB5-D96F-A12B-ACFC1DA88B49}"/>
              </a:ext>
            </a:extLst>
          </p:cNvPr>
          <p:cNvSpPr>
            <a:spLocks noGrp="1"/>
          </p:cNvSpPr>
          <p:nvPr>
            <p:ph idx="1"/>
          </p:nvPr>
        </p:nvSpPr>
        <p:spPr>
          <a:xfrm>
            <a:off x="1371600" y="2286000"/>
            <a:ext cx="9843796" cy="3581400"/>
          </a:xfrm>
        </p:spPr>
        <p:txBody>
          <a:bodyPr>
            <a:normAutofit/>
          </a:bodyPr>
          <a:lstStyle/>
          <a:p>
            <a:pPr marL="0" indent="0">
              <a:buNone/>
            </a:pPr>
            <a:r>
              <a:rPr lang="en-US" sz="1800" dirty="0">
                <a:latin typeface="IBM"/>
              </a:rPr>
              <a:t>Implementing visualization techniques can lead to numerous benefits, including improved decision-making. In conclusion, enhancing productivity through job flow visualization is not just beneficial but essential in today’s fast paced work environment. </a:t>
            </a:r>
            <a:endParaRPr lang="en-IN" sz="1800" dirty="0">
              <a:latin typeface="IBM"/>
            </a:endParaRPr>
          </a:p>
        </p:txBody>
      </p:sp>
    </p:spTree>
    <p:extLst>
      <p:ext uri="{BB962C8B-B14F-4D97-AF65-F5344CB8AC3E}">
        <p14:creationId xmlns:p14="http://schemas.microsoft.com/office/powerpoint/2010/main" val="5288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20FB6-F482-7AB5-67C9-A9F2CD3108FA}"/>
              </a:ext>
            </a:extLst>
          </p:cNvPr>
          <p:cNvSpPr txBox="1"/>
          <p:nvPr/>
        </p:nvSpPr>
        <p:spPr>
          <a:xfrm>
            <a:off x="3226060" y="2199306"/>
            <a:ext cx="6097554" cy="2185214"/>
          </a:xfrm>
          <a:prstGeom prst="rect">
            <a:avLst/>
          </a:prstGeom>
          <a:noFill/>
        </p:spPr>
        <p:txBody>
          <a:bodyPr wrap="square">
            <a:spAutoFit/>
          </a:bodyPr>
          <a:lstStyle/>
          <a:p>
            <a:r>
              <a:rPr lang="en-IN" sz="9600" dirty="0"/>
              <a:t>Thanks!</a:t>
            </a:r>
          </a:p>
          <a:p>
            <a:r>
              <a:rPr lang="en-US" sz="2000" dirty="0"/>
              <a:t>Do you have any questions? </a:t>
            </a:r>
          </a:p>
          <a:p>
            <a:r>
              <a:rPr lang="en-US" sz="2000" dirty="0"/>
              <a:t>Nitin Tewari</a:t>
            </a:r>
            <a:endParaRPr lang="en-IN" sz="2000" dirty="0"/>
          </a:p>
        </p:txBody>
      </p:sp>
    </p:spTree>
    <p:extLst>
      <p:ext uri="{BB962C8B-B14F-4D97-AF65-F5344CB8AC3E}">
        <p14:creationId xmlns:p14="http://schemas.microsoft.com/office/powerpoint/2010/main" val="183446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848A71-42FF-43F6-F362-559C8FAEE59E}"/>
              </a:ext>
            </a:extLst>
          </p:cNvPr>
          <p:cNvPicPr>
            <a:picLocks noChangeAspect="1"/>
          </p:cNvPicPr>
          <p:nvPr/>
        </p:nvPicPr>
        <p:blipFill>
          <a:blip r:embed="rId2">
            <a:alphaModFix amt="35000"/>
          </a:blip>
          <a:srcRect l="14967" r="4143" b="-1"/>
          <a:stretch/>
        </p:blipFill>
        <p:spPr>
          <a:xfrm>
            <a:off x="-1" y="10"/>
            <a:ext cx="12192001" cy="6857990"/>
          </a:xfrm>
          <a:prstGeom prst="rect">
            <a:avLst/>
          </a:prstGeom>
        </p:spPr>
      </p:pic>
      <p:sp>
        <p:nvSpPr>
          <p:cNvPr id="2" name="Title 1">
            <a:extLst>
              <a:ext uri="{FF2B5EF4-FFF2-40B4-BE49-F238E27FC236}">
                <a16:creationId xmlns:a16="http://schemas.microsoft.com/office/drawing/2014/main" id="{95A26DB3-B391-D271-6E88-E57F4B21CD45}"/>
              </a:ext>
            </a:extLst>
          </p:cNvPr>
          <p:cNvSpPr>
            <a:spLocks noGrp="1"/>
          </p:cNvSpPr>
          <p:nvPr>
            <p:ph type="title"/>
          </p:nvPr>
        </p:nvSpPr>
        <p:spPr>
          <a:xfrm>
            <a:off x="1371600" y="685800"/>
            <a:ext cx="9601200" cy="1485900"/>
          </a:xfrm>
        </p:spPr>
        <p:txBody>
          <a:bodyPr>
            <a:normAutofit/>
          </a:bodyPr>
          <a:lstStyle/>
          <a:p>
            <a:r>
              <a:rPr lang="en-IN">
                <a:latin typeface="IBM"/>
              </a:rPr>
              <a:t>Overview</a:t>
            </a:r>
            <a:endParaRPr lang="en-IN" dirty="0">
              <a:latin typeface="IBM"/>
            </a:endParaRPr>
          </a:p>
        </p:txBody>
      </p:sp>
      <p:sp>
        <p:nvSpPr>
          <p:cNvPr id="3" name="Content Placeholder 2">
            <a:extLst>
              <a:ext uri="{FF2B5EF4-FFF2-40B4-BE49-F238E27FC236}">
                <a16:creationId xmlns:a16="http://schemas.microsoft.com/office/drawing/2014/main" id="{95D265FF-FC97-59B1-3B21-48677AD5EC95}"/>
              </a:ext>
            </a:extLst>
          </p:cNvPr>
          <p:cNvSpPr>
            <a:spLocks noGrp="1"/>
          </p:cNvSpPr>
          <p:nvPr>
            <p:ph idx="1"/>
          </p:nvPr>
        </p:nvSpPr>
        <p:spPr>
          <a:xfrm>
            <a:off x="1371600" y="2286000"/>
            <a:ext cx="9601200" cy="3581400"/>
          </a:xfrm>
        </p:spPr>
        <p:txBody>
          <a:bodyPr>
            <a:normAutofit/>
          </a:bodyPr>
          <a:lstStyle/>
          <a:p>
            <a:pPr marL="0" indent="0">
              <a:buNone/>
            </a:pPr>
            <a:r>
              <a:rPr lang="en-US" b="1" dirty="0">
                <a:latin typeface="IBM"/>
              </a:rPr>
              <a:t>Job Flow Visualization </a:t>
            </a:r>
            <a:r>
              <a:rPr lang="en-US" dirty="0">
                <a:latin typeface="IBM"/>
              </a:rPr>
              <a:t>is a powerful tool that enhances productivity. This presentation will explore various strategies and insights that can help by leveraging visualization techniques to optimize workflows and improve efficiency. Let’s delve into the transformative impact of visualizing job flows.</a:t>
            </a:r>
          </a:p>
          <a:p>
            <a:endParaRPr lang="en-IN" dirty="0">
              <a:latin typeface="IBM"/>
            </a:endParaRPr>
          </a:p>
        </p:txBody>
      </p:sp>
    </p:spTree>
    <p:extLst>
      <p:ext uri="{BB962C8B-B14F-4D97-AF65-F5344CB8AC3E}">
        <p14:creationId xmlns:p14="http://schemas.microsoft.com/office/powerpoint/2010/main" val="22415183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latin typeface="IBM"/>
              </a:rPr>
              <a:t>Benefits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19402067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F16D3A-2333-EB43-A064-075163A18399}"/>
              </a:ext>
            </a:extLst>
          </p:cNvPr>
          <p:cNvSpPr txBox="1"/>
          <p:nvPr/>
        </p:nvSpPr>
        <p:spPr>
          <a:xfrm>
            <a:off x="1434582" y="361175"/>
            <a:ext cx="6097554" cy="769441"/>
          </a:xfrm>
          <a:prstGeom prst="rect">
            <a:avLst/>
          </a:prstGeom>
          <a:noFill/>
        </p:spPr>
        <p:txBody>
          <a:bodyPr wrap="square">
            <a:spAutoFit/>
          </a:bodyPr>
          <a:lstStyle/>
          <a:p>
            <a:r>
              <a:rPr lang="en-US" sz="4400" dirty="0">
                <a:latin typeface="IBM"/>
              </a:rPr>
              <a:t>Input</a:t>
            </a:r>
            <a:endParaRPr lang="en-IN" sz="4400" dirty="0">
              <a:latin typeface="IBM"/>
            </a:endParaRPr>
          </a:p>
        </p:txBody>
      </p:sp>
      <p:sp>
        <p:nvSpPr>
          <p:cNvPr id="7" name="TextBox 6">
            <a:extLst>
              <a:ext uri="{FF2B5EF4-FFF2-40B4-BE49-F238E27FC236}">
                <a16:creationId xmlns:a16="http://schemas.microsoft.com/office/drawing/2014/main" id="{BADAAC86-3590-0B5B-5565-28A15177327D}"/>
              </a:ext>
            </a:extLst>
          </p:cNvPr>
          <p:cNvSpPr txBox="1"/>
          <p:nvPr/>
        </p:nvSpPr>
        <p:spPr>
          <a:xfrm>
            <a:off x="1510004" y="1378212"/>
            <a:ext cx="4704184" cy="646331"/>
          </a:xfrm>
          <a:prstGeom prst="rect">
            <a:avLst/>
          </a:prstGeom>
          <a:noFill/>
        </p:spPr>
        <p:txBody>
          <a:bodyPr wrap="square">
            <a:spAutoFit/>
          </a:bodyPr>
          <a:lstStyle/>
          <a:p>
            <a:r>
              <a:rPr lang="en-US" dirty="0">
                <a:latin typeface="IBM"/>
              </a:rPr>
              <a:t>The job scheduler extract needs to be ingested </a:t>
            </a:r>
          </a:p>
          <a:p>
            <a:r>
              <a:rPr lang="en-US" dirty="0">
                <a:latin typeface="IBM"/>
              </a:rPr>
              <a:t>as rows in format ‘Job’ &amp; ‘Dependent Job’ </a:t>
            </a:r>
            <a:endParaRPr lang="en-IN" sz="1800" dirty="0">
              <a:latin typeface="IBM"/>
            </a:endParaRPr>
          </a:p>
        </p:txBody>
      </p:sp>
      <p:sp>
        <p:nvSpPr>
          <p:cNvPr id="10" name="TextBox 9">
            <a:extLst>
              <a:ext uri="{FF2B5EF4-FFF2-40B4-BE49-F238E27FC236}">
                <a16:creationId xmlns:a16="http://schemas.microsoft.com/office/drawing/2014/main" id="{DCDBC146-A16B-2E9F-7513-89B350C9A75F}"/>
              </a:ext>
            </a:extLst>
          </p:cNvPr>
          <p:cNvSpPr txBox="1"/>
          <p:nvPr/>
        </p:nvSpPr>
        <p:spPr>
          <a:xfrm>
            <a:off x="1359937" y="3429000"/>
            <a:ext cx="6097554" cy="769441"/>
          </a:xfrm>
          <a:prstGeom prst="rect">
            <a:avLst/>
          </a:prstGeom>
          <a:noFill/>
        </p:spPr>
        <p:txBody>
          <a:bodyPr wrap="square">
            <a:spAutoFit/>
          </a:bodyPr>
          <a:lstStyle/>
          <a:p>
            <a:r>
              <a:rPr lang="en-US" sz="4400" dirty="0">
                <a:latin typeface="IBM"/>
              </a:rPr>
              <a:t>Processing</a:t>
            </a:r>
            <a:endParaRPr lang="en-IN" sz="4400" dirty="0">
              <a:latin typeface="IBM"/>
            </a:endParaRPr>
          </a:p>
        </p:txBody>
      </p:sp>
      <p:sp>
        <p:nvSpPr>
          <p:cNvPr id="11" name="TextBox 10">
            <a:extLst>
              <a:ext uri="{FF2B5EF4-FFF2-40B4-BE49-F238E27FC236}">
                <a16:creationId xmlns:a16="http://schemas.microsoft.com/office/drawing/2014/main" id="{75B66D75-C521-F0A5-799D-D45727821F44}"/>
              </a:ext>
            </a:extLst>
          </p:cNvPr>
          <p:cNvSpPr txBox="1"/>
          <p:nvPr/>
        </p:nvSpPr>
        <p:spPr>
          <a:xfrm>
            <a:off x="1510003" y="4485306"/>
            <a:ext cx="5217367" cy="646331"/>
          </a:xfrm>
          <a:prstGeom prst="rect">
            <a:avLst/>
          </a:prstGeom>
          <a:noFill/>
        </p:spPr>
        <p:txBody>
          <a:bodyPr wrap="square">
            <a:spAutoFit/>
          </a:bodyPr>
          <a:lstStyle/>
          <a:p>
            <a:r>
              <a:rPr lang="en-US" dirty="0">
                <a:latin typeface="IBM"/>
              </a:rPr>
              <a:t>Ingest data into the python module to generate HTML pages. Use JS, CSS, HTML to render the page. </a:t>
            </a:r>
            <a:endParaRPr lang="en-IN" sz="1800" dirty="0">
              <a:latin typeface="IBM"/>
            </a:endParaRPr>
          </a:p>
        </p:txBody>
      </p:sp>
      <p:pic>
        <p:nvPicPr>
          <p:cNvPr id="3" name="Picture 2">
            <a:extLst>
              <a:ext uri="{FF2B5EF4-FFF2-40B4-BE49-F238E27FC236}">
                <a16:creationId xmlns:a16="http://schemas.microsoft.com/office/drawing/2014/main" id="{60D3382A-98BF-43D6-AD12-8D3A6A5DBCEC}"/>
              </a:ext>
            </a:extLst>
          </p:cNvPr>
          <p:cNvPicPr>
            <a:picLocks noChangeAspect="1"/>
          </p:cNvPicPr>
          <p:nvPr/>
        </p:nvPicPr>
        <p:blipFill>
          <a:blip r:embed="rId2"/>
          <a:stretch>
            <a:fillRect/>
          </a:stretch>
        </p:blipFill>
        <p:spPr>
          <a:xfrm>
            <a:off x="8000362" y="745895"/>
            <a:ext cx="2181529" cy="2857899"/>
          </a:xfrm>
          <a:prstGeom prst="rect">
            <a:avLst/>
          </a:prstGeom>
        </p:spPr>
      </p:pic>
    </p:spTree>
    <p:extLst>
      <p:ext uri="{BB962C8B-B14F-4D97-AF65-F5344CB8AC3E}">
        <p14:creationId xmlns:p14="http://schemas.microsoft.com/office/powerpoint/2010/main" val="371344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BF87F1-433B-5D26-93C5-7C6FAC63257B}"/>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Features</a:t>
            </a:r>
            <a:endParaRPr lang="en-IN" sz="4400" dirty="0">
              <a:latin typeface="IBM"/>
            </a:endParaRPr>
          </a:p>
        </p:txBody>
      </p:sp>
      <p:sp>
        <p:nvSpPr>
          <p:cNvPr id="5" name="TextBox 4">
            <a:extLst>
              <a:ext uri="{FF2B5EF4-FFF2-40B4-BE49-F238E27FC236}">
                <a16:creationId xmlns:a16="http://schemas.microsoft.com/office/drawing/2014/main" id="{E0A8326B-FE68-DA06-913E-260DAA0F3FBE}"/>
              </a:ext>
            </a:extLst>
          </p:cNvPr>
          <p:cNvSpPr txBox="1"/>
          <p:nvPr/>
        </p:nvSpPr>
        <p:spPr>
          <a:xfrm>
            <a:off x="1679509" y="2136339"/>
            <a:ext cx="9190653" cy="3970318"/>
          </a:xfrm>
          <a:prstGeom prst="rect">
            <a:avLst/>
          </a:prstGeom>
          <a:noFill/>
        </p:spPr>
        <p:txBody>
          <a:bodyPr wrap="square">
            <a:spAutoFit/>
          </a:bodyPr>
          <a:lstStyle/>
          <a:p>
            <a:pPr marL="342900" lvl="0" indent="-342900">
              <a:buFont typeface="Wingdings" panose="05000000000000000000" pitchFamily="2" charset="2"/>
              <a:buChar char="ü"/>
            </a:pPr>
            <a:r>
              <a:rPr lang="en-IN" dirty="0">
                <a:latin typeface="IBM"/>
              </a:rPr>
              <a:t>Analyse the job dependencies in Hierarchical, Tree Graph and Circular layout. </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Zoom and scroll as required.</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Hover mouse over each node to get the details of predecessor and successor dependencies.</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Export the dependencies as JSON file for ingesting in another tool. Also take a screenshot of the graph at required levels.</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Search the job name in the complex layout for closer look on the required job analysis. </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Identify different jobs cluster.</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Colour coding and high lighting the dependencies for better visualization.</a:t>
            </a:r>
          </a:p>
        </p:txBody>
      </p:sp>
    </p:spTree>
    <p:extLst>
      <p:ext uri="{BB962C8B-B14F-4D97-AF65-F5344CB8AC3E}">
        <p14:creationId xmlns:p14="http://schemas.microsoft.com/office/powerpoint/2010/main" val="198509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5" name="Picture 4">
            <a:extLst>
              <a:ext uri="{FF2B5EF4-FFF2-40B4-BE49-F238E27FC236}">
                <a16:creationId xmlns:a16="http://schemas.microsoft.com/office/drawing/2014/main" id="{D98F7679-59EC-8434-F419-F21267022FD5}"/>
              </a:ext>
            </a:extLst>
          </p:cNvPr>
          <p:cNvPicPr>
            <a:picLocks noChangeAspect="1"/>
          </p:cNvPicPr>
          <p:nvPr/>
        </p:nvPicPr>
        <p:blipFill>
          <a:blip r:embed="rId2"/>
          <a:stretch>
            <a:fillRect/>
          </a:stretch>
        </p:blipFill>
        <p:spPr>
          <a:xfrm>
            <a:off x="1374331" y="1130617"/>
            <a:ext cx="10999499" cy="5027520"/>
          </a:xfrm>
          <a:prstGeom prst="rect">
            <a:avLst/>
          </a:prstGeom>
        </p:spPr>
      </p:pic>
    </p:spTree>
    <p:extLst>
      <p:ext uri="{BB962C8B-B14F-4D97-AF65-F5344CB8AC3E}">
        <p14:creationId xmlns:p14="http://schemas.microsoft.com/office/powerpoint/2010/main" val="248253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963B1E-B077-6494-E7DB-DAAF49C5C802}"/>
              </a:ext>
            </a:extLst>
          </p:cNvPr>
          <p:cNvSpPr txBox="1"/>
          <p:nvPr/>
        </p:nvSpPr>
        <p:spPr>
          <a:xfrm>
            <a:off x="1257299" y="361175"/>
            <a:ext cx="8086725" cy="769441"/>
          </a:xfrm>
          <a:prstGeom prst="rect">
            <a:avLst/>
          </a:prstGeom>
          <a:noFill/>
        </p:spPr>
        <p:txBody>
          <a:bodyPr wrap="square">
            <a:spAutoFit/>
          </a:bodyPr>
          <a:lstStyle/>
          <a:p>
            <a:r>
              <a:rPr lang="en-US" sz="4400" dirty="0">
                <a:latin typeface="IBM"/>
              </a:rPr>
              <a:t>Key Layouts- Zoom/closer look</a:t>
            </a:r>
            <a:endParaRPr lang="en-IN" sz="4400" dirty="0">
              <a:latin typeface="IBM"/>
            </a:endParaRPr>
          </a:p>
        </p:txBody>
      </p:sp>
      <p:pic>
        <p:nvPicPr>
          <p:cNvPr id="3" name="Picture 2">
            <a:extLst>
              <a:ext uri="{FF2B5EF4-FFF2-40B4-BE49-F238E27FC236}">
                <a16:creationId xmlns:a16="http://schemas.microsoft.com/office/drawing/2014/main" id="{B219C9B0-9847-5794-54AB-E3A5449EB2BA}"/>
              </a:ext>
            </a:extLst>
          </p:cNvPr>
          <p:cNvPicPr>
            <a:picLocks noChangeAspect="1"/>
          </p:cNvPicPr>
          <p:nvPr/>
        </p:nvPicPr>
        <p:blipFill>
          <a:blip r:embed="rId2"/>
          <a:stretch>
            <a:fillRect/>
          </a:stretch>
        </p:blipFill>
        <p:spPr>
          <a:xfrm>
            <a:off x="1590674" y="1492185"/>
            <a:ext cx="9928573" cy="4537139"/>
          </a:xfrm>
          <a:prstGeom prst="rect">
            <a:avLst/>
          </a:prstGeom>
        </p:spPr>
      </p:pic>
    </p:spTree>
    <p:extLst>
      <p:ext uri="{BB962C8B-B14F-4D97-AF65-F5344CB8AC3E}">
        <p14:creationId xmlns:p14="http://schemas.microsoft.com/office/powerpoint/2010/main" val="127968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4" name="Picture 3">
            <a:extLst>
              <a:ext uri="{FF2B5EF4-FFF2-40B4-BE49-F238E27FC236}">
                <a16:creationId xmlns:a16="http://schemas.microsoft.com/office/drawing/2014/main" id="{4F75ED41-6779-34B7-420B-9EFD556C4189}"/>
              </a:ext>
            </a:extLst>
          </p:cNvPr>
          <p:cNvPicPr>
            <a:picLocks noChangeAspect="1"/>
          </p:cNvPicPr>
          <p:nvPr/>
        </p:nvPicPr>
        <p:blipFill>
          <a:blip r:embed="rId2"/>
          <a:stretch>
            <a:fillRect/>
          </a:stretch>
        </p:blipFill>
        <p:spPr>
          <a:xfrm>
            <a:off x="971550" y="1199404"/>
            <a:ext cx="11144250" cy="5189352"/>
          </a:xfrm>
          <a:prstGeom prst="rect">
            <a:avLst/>
          </a:prstGeom>
        </p:spPr>
      </p:pic>
    </p:spTree>
    <p:extLst>
      <p:ext uri="{BB962C8B-B14F-4D97-AF65-F5344CB8AC3E}">
        <p14:creationId xmlns:p14="http://schemas.microsoft.com/office/powerpoint/2010/main" val="160374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5" name="Picture 4">
            <a:extLst>
              <a:ext uri="{FF2B5EF4-FFF2-40B4-BE49-F238E27FC236}">
                <a16:creationId xmlns:a16="http://schemas.microsoft.com/office/drawing/2014/main" id="{C1A4059B-B037-2CAD-7D93-18D8492BF5ED}"/>
              </a:ext>
            </a:extLst>
          </p:cNvPr>
          <p:cNvPicPr>
            <a:picLocks noChangeAspect="1"/>
          </p:cNvPicPr>
          <p:nvPr/>
        </p:nvPicPr>
        <p:blipFill>
          <a:blip r:embed="rId2"/>
          <a:stretch>
            <a:fillRect/>
          </a:stretch>
        </p:blipFill>
        <p:spPr>
          <a:xfrm>
            <a:off x="1428750" y="1346694"/>
            <a:ext cx="10610850" cy="4871472"/>
          </a:xfrm>
          <a:prstGeom prst="rect">
            <a:avLst/>
          </a:prstGeom>
        </p:spPr>
      </p:pic>
    </p:spTree>
    <p:extLst>
      <p:ext uri="{BB962C8B-B14F-4D97-AF65-F5344CB8AC3E}">
        <p14:creationId xmlns:p14="http://schemas.microsoft.com/office/powerpoint/2010/main" val="35709195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168</TotalTime>
  <Words>301</Words>
  <Application>Microsoft Office PowerPoint</Application>
  <PresentationFormat>Widescreen</PresentationFormat>
  <Paragraphs>52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Franklin Gothic Book</vt:lpstr>
      <vt:lpstr>IBM</vt:lpstr>
      <vt:lpstr>Wingdings</vt:lpstr>
      <vt:lpstr>Crop</vt:lpstr>
      <vt:lpstr>JOB FLOW VISUALIZATION</vt:lpstr>
      <vt:lpstr>Overview</vt:lpstr>
      <vt:lpstr>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Key Takeaways</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TEWARI</dc:creator>
  <cp:lastModifiedBy>NITIN TEWARI</cp:lastModifiedBy>
  <cp:revision>5</cp:revision>
  <dcterms:created xsi:type="dcterms:W3CDTF">2024-08-02T04:35:57Z</dcterms:created>
  <dcterms:modified xsi:type="dcterms:W3CDTF">2024-08-22T07:04:49Z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